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showGuides="1">
      <p:cViewPr varScale="1">
        <p:scale>
          <a:sx n="102" d="100"/>
          <a:sy n="102" d="100"/>
        </p:scale>
        <p:origin x="89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A014D-F499-95B5-5B17-1D5E7C891E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688B07C-36C6-5E71-5C83-E24427DE06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5C87C0A-98FE-AA43-22AF-17A42D9383CA}"/>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5" name="Footer Placeholder 4">
            <a:extLst>
              <a:ext uri="{FF2B5EF4-FFF2-40B4-BE49-F238E27FC236}">
                <a16:creationId xmlns:a16="http://schemas.microsoft.com/office/drawing/2014/main" id="{03C86461-BCBD-B43E-C352-DDE84F5E61B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7C9CF9A-AA2D-69B0-3194-53705C4EBE07}"/>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158317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09FB2-D928-8BAC-8B26-DABB90D720E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D4F8D39-3A1E-575C-EC4C-0D7BD41477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E18F2D1-3838-C391-42DC-71C57D9525D6}"/>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5" name="Footer Placeholder 4">
            <a:extLst>
              <a:ext uri="{FF2B5EF4-FFF2-40B4-BE49-F238E27FC236}">
                <a16:creationId xmlns:a16="http://schemas.microsoft.com/office/drawing/2014/main" id="{D6ACB897-AE65-E8FA-896B-1D37CB191E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69C469C-BB92-80CD-298A-19B97D725D21}"/>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1075984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C4A205-D04B-53F2-1905-ADFDBDC9ED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BD252A6-6CE1-B5F5-9EFA-D0E2BE8A3E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2E41660-FD38-3A31-A620-030D34AFA59B}"/>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5" name="Footer Placeholder 4">
            <a:extLst>
              <a:ext uri="{FF2B5EF4-FFF2-40B4-BE49-F238E27FC236}">
                <a16:creationId xmlns:a16="http://schemas.microsoft.com/office/drawing/2014/main" id="{D95FDAF9-D94C-BC52-1996-323DA1162D4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1115AF2-0F08-8D79-740E-250475493AC2}"/>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239319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62B41-BFBC-F570-FED7-4154A0C5215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EE18899-8BE1-8004-A0B4-4F5751EADF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F80B9A7-852C-B5AC-1953-0E04EBA4FA57}"/>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5" name="Footer Placeholder 4">
            <a:extLst>
              <a:ext uri="{FF2B5EF4-FFF2-40B4-BE49-F238E27FC236}">
                <a16:creationId xmlns:a16="http://schemas.microsoft.com/office/drawing/2014/main" id="{7949033D-70F5-13BB-3D76-DA483EA868C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63DF74C-FA79-8F5D-02BC-43A487B9742F}"/>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132920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3C242-B5FB-2D41-95CE-5059AA438F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54826F8-F3EB-4605-123D-6905FFE1DC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0A76D5-25C5-CF0B-DC9B-54E4D8041813}"/>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5" name="Footer Placeholder 4">
            <a:extLst>
              <a:ext uri="{FF2B5EF4-FFF2-40B4-BE49-F238E27FC236}">
                <a16:creationId xmlns:a16="http://schemas.microsoft.com/office/drawing/2014/main" id="{FF46CFF2-2800-076A-D631-67180272129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57CBE9D-3FF2-151C-6B05-B78F30D330AF}"/>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350938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3F11-ECB0-4B47-F539-7EA2441D388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FAA0F7E-918B-740C-1BB0-BFA82E413E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C48DB37-9E7D-D4E2-E7E7-A66BE79228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E3A386C-2BD0-D1FB-C28D-856FF38A59AF}"/>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6" name="Footer Placeholder 5">
            <a:extLst>
              <a:ext uri="{FF2B5EF4-FFF2-40B4-BE49-F238E27FC236}">
                <a16:creationId xmlns:a16="http://schemas.microsoft.com/office/drawing/2014/main" id="{3287BBDA-A5EE-B7B8-DD48-E581C0E9854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B14E17B-1ED6-93C4-175E-6CAD76D24D3B}"/>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2566140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A6415-49D6-CF3A-315D-5BDFDC536F3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59A8B1D-C64B-127E-FB3E-069D71C8F8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6C324C-B46E-3194-4CC4-36B02AC189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17C3369-35C2-9C41-2B8C-75FDBF2F75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1D1353-AD43-35D2-20F9-9FB3CFB93B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75D33AF-C085-FBBE-E0ED-EEC987C8AFA3}"/>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8" name="Footer Placeholder 7">
            <a:extLst>
              <a:ext uri="{FF2B5EF4-FFF2-40B4-BE49-F238E27FC236}">
                <a16:creationId xmlns:a16="http://schemas.microsoft.com/office/drawing/2014/main" id="{EF5F5954-7B91-07EC-7809-B2FD80525C7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BB68047-436B-F13A-B3EC-34252649083B}"/>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3288944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41294-4946-6733-49D4-02F62A71B31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E326AB5-4049-4C2B-E200-FC897733CCE1}"/>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4" name="Footer Placeholder 3">
            <a:extLst>
              <a:ext uri="{FF2B5EF4-FFF2-40B4-BE49-F238E27FC236}">
                <a16:creationId xmlns:a16="http://schemas.microsoft.com/office/drawing/2014/main" id="{D0652AD0-23C0-8CDD-02E4-AD33A8882E2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19E79FB-D25F-1FCA-4CF1-74C8AC0815D8}"/>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427834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0B1527-5F64-81B1-8635-AF5AA393BA14}"/>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3" name="Footer Placeholder 2">
            <a:extLst>
              <a:ext uri="{FF2B5EF4-FFF2-40B4-BE49-F238E27FC236}">
                <a16:creationId xmlns:a16="http://schemas.microsoft.com/office/drawing/2014/main" id="{FE450915-60B8-B4C2-FB19-B7B85FF0436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E032DE6-E74D-A006-F261-400077EF963F}"/>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3865383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4EB7C-7BD6-961E-21D5-F828CF7F56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F58285F-ECD2-C8B3-BA3D-9E4215148A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C04D727-21CE-298B-4512-3809C79B0E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2C7C4C-C8B6-53D4-9AD6-6413FCC750A1}"/>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6" name="Footer Placeholder 5">
            <a:extLst>
              <a:ext uri="{FF2B5EF4-FFF2-40B4-BE49-F238E27FC236}">
                <a16:creationId xmlns:a16="http://schemas.microsoft.com/office/drawing/2014/main" id="{56C66730-4B80-C597-5122-C7E05D638B4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6D6532F-AF08-BB51-1C76-A31651347BDC}"/>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3800445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5D475-3940-1910-73DC-BA7D5BD874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76BE0CB-D67A-FC3F-8419-79AEB59D73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261D194-CCC9-335E-E9BB-255267415E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F52112-6C65-9691-D045-530DCAC974EF}"/>
              </a:ext>
            </a:extLst>
          </p:cNvPr>
          <p:cNvSpPr>
            <a:spLocks noGrp="1"/>
          </p:cNvSpPr>
          <p:nvPr>
            <p:ph type="dt" sz="half" idx="10"/>
          </p:nvPr>
        </p:nvSpPr>
        <p:spPr/>
        <p:txBody>
          <a:bodyPr/>
          <a:lstStyle/>
          <a:p>
            <a:fld id="{BA47E38B-9D11-4125-AB1F-DB8CFB2AB524}" type="datetimeFigureOut">
              <a:rPr lang="en-IN" smtClean="0"/>
              <a:t>22-11-2024</a:t>
            </a:fld>
            <a:endParaRPr lang="en-IN"/>
          </a:p>
        </p:txBody>
      </p:sp>
      <p:sp>
        <p:nvSpPr>
          <p:cNvPr id="6" name="Footer Placeholder 5">
            <a:extLst>
              <a:ext uri="{FF2B5EF4-FFF2-40B4-BE49-F238E27FC236}">
                <a16:creationId xmlns:a16="http://schemas.microsoft.com/office/drawing/2014/main" id="{1E062792-01D0-CD94-0B5D-9C63250C9A8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6F1D18F-FB36-4D5B-40FC-6D0652E1E59E}"/>
              </a:ext>
            </a:extLst>
          </p:cNvPr>
          <p:cNvSpPr>
            <a:spLocks noGrp="1"/>
          </p:cNvSpPr>
          <p:nvPr>
            <p:ph type="sldNum" sz="quarter" idx="12"/>
          </p:nvPr>
        </p:nvSpPr>
        <p:spPr/>
        <p:txBody>
          <a:bodyPr/>
          <a:lstStyle/>
          <a:p>
            <a:fld id="{74A62EEC-135E-4396-B9BB-FD66E238872D}" type="slidenum">
              <a:rPr lang="en-IN" smtClean="0"/>
              <a:t>‹#›</a:t>
            </a:fld>
            <a:endParaRPr lang="en-IN"/>
          </a:p>
        </p:txBody>
      </p:sp>
    </p:spTree>
    <p:extLst>
      <p:ext uri="{BB962C8B-B14F-4D97-AF65-F5344CB8AC3E}">
        <p14:creationId xmlns:p14="http://schemas.microsoft.com/office/powerpoint/2010/main" val="473077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D04E3E-0B8E-2463-8D9A-8FEC6C1588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1240817-D10D-6CDB-0107-712A9BA29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1D0FDEF-4841-42C1-E66B-2F00AAF61A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7E38B-9D11-4125-AB1F-DB8CFB2AB524}" type="datetimeFigureOut">
              <a:rPr lang="en-IN" smtClean="0"/>
              <a:t>22-11-2024</a:t>
            </a:fld>
            <a:endParaRPr lang="en-IN"/>
          </a:p>
        </p:txBody>
      </p:sp>
      <p:sp>
        <p:nvSpPr>
          <p:cNvPr id="5" name="Footer Placeholder 4">
            <a:extLst>
              <a:ext uri="{FF2B5EF4-FFF2-40B4-BE49-F238E27FC236}">
                <a16:creationId xmlns:a16="http://schemas.microsoft.com/office/drawing/2014/main" id="{BFFC7751-28EC-1DAC-6B43-10B991E969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92ECF6B-AC11-8745-38B6-8F509D8861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62EEC-135E-4396-B9BB-FD66E238872D}" type="slidenum">
              <a:rPr lang="en-IN" smtClean="0"/>
              <a:t>‹#›</a:t>
            </a:fld>
            <a:endParaRPr lang="en-IN"/>
          </a:p>
        </p:txBody>
      </p:sp>
    </p:spTree>
    <p:extLst>
      <p:ext uri="{BB962C8B-B14F-4D97-AF65-F5344CB8AC3E}">
        <p14:creationId xmlns:p14="http://schemas.microsoft.com/office/powerpoint/2010/main" val="1416235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mailto:office.csp@iisc.ac.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AA1C68-876E-4BA9-9C7A-8906AEDC7C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162426" cy="6858000"/>
          </a:xfrm>
          <a:prstGeom prst="rect">
            <a:avLst/>
          </a:prstGeom>
        </p:spPr>
      </p:pic>
      <p:pic>
        <p:nvPicPr>
          <p:cNvPr id="5" name="Picture 4">
            <a:extLst>
              <a:ext uri="{FF2B5EF4-FFF2-40B4-BE49-F238E27FC236}">
                <a16:creationId xmlns:a16="http://schemas.microsoft.com/office/drawing/2014/main" id="{C2369702-8557-4452-BBC3-0C59DDA36E2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093570" y="129887"/>
            <a:ext cx="914817" cy="848585"/>
          </a:xfrm>
          <a:prstGeom prst="rect">
            <a:avLst/>
          </a:prstGeom>
        </p:spPr>
      </p:pic>
      <p:sp>
        <p:nvSpPr>
          <p:cNvPr id="11" name="Rectangle 10">
            <a:extLst>
              <a:ext uri="{FF2B5EF4-FFF2-40B4-BE49-F238E27FC236}">
                <a16:creationId xmlns:a16="http://schemas.microsoft.com/office/drawing/2014/main" id="{0A19F2A3-F661-4114-806D-25699AA78108}"/>
              </a:ext>
            </a:extLst>
          </p:cNvPr>
          <p:cNvSpPr/>
          <p:nvPr/>
        </p:nvSpPr>
        <p:spPr>
          <a:xfrm>
            <a:off x="5462525" y="219239"/>
            <a:ext cx="4950523" cy="551177"/>
          </a:xfrm>
          <a:prstGeom prst="rect">
            <a:avLst/>
          </a:prstGeom>
        </p:spPr>
        <p:txBody>
          <a:bodyPr wrap="square">
            <a:spAutoFit/>
          </a:bodyPr>
          <a:lstStyle/>
          <a:p>
            <a:pPr algn="ctr"/>
            <a:r>
              <a:rPr lang="en-IN" sz="1400" b="1" i="0" dirty="0">
                <a:effectLst/>
                <a:latin typeface="Georgia" panose="02040502050405020303" pitchFamily="18" charset="0"/>
                <a:ea typeface="Tahoma" panose="020B0604030504040204" pitchFamily="34" charset="0"/>
                <a:cs typeface="Tahoma" panose="020B0604030504040204" pitchFamily="34" charset="0"/>
              </a:rPr>
              <a:t>CENTRE FOR SOCIETY AND POLICY</a:t>
            </a:r>
          </a:p>
          <a:p>
            <a:pPr algn="ctr">
              <a:lnSpc>
                <a:spcPct val="150000"/>
              </a:lnSpc>
            </a:pPr>
            <a:r>
              <a:rPr lang="en-IN" sz="1200" b="1" dirty="0">
                <a:latin typeface="Georgia" panose="02040502050405020303" pitchFamily="18" charset="0"/>
                <a:ea typeface="Tahoma" panose="020B0604030504040204" pitchFamily="34" charset="0"/>
                <a:cs typeface="Tahoma" panose="020B0604030504040204" pitchFamily="34" charset="0"/>
              </a:rPr>
              <a:t>INDIAN INSTITUTE OF SCIENCE, BENGALURU</a:t>
            </a:r>
            <a:endParaRPr lang="en-IN" sz="1400" dirty="0">
              <a:latin typeface="Georgia" panose="02040502050405020303" pitchFamily="18" charset="0"/>
              <a:ea typeface="Tahoma" panose="020B0604030504040204" pitchFamily="34" charset="0"/>
              <a:cs typeface="Tahoma" panose="020B0604030504040204" pitchFamily="34" charset="0"/>
            </a:endParaRPr>
          </a:p>
        </p:txBody>
      </p:sp>
      <p:sp>
        <p:nvSpPr>
          <p:cNvPr id="4" name="Rectangle 3">
            <a:extLst>
              <a:ext uri="{FF2B5EF4-FFF2-40B4-BE49-F238E27FC236}">
                <a16:creationId xmlns:a16="http://schemas.microsoft.com/office/drawing/2014/main" id="{9DE7E929-690E-48C2-9438-6AD634129B28}"/>
              </a:ext>
            </a:extLst>
          </p:cNvPr>
          <p:cNvSpPr/>
          <p:nvPr/>
        </p:nvSpPr>
        <p:spPr>
          <a:xfrm>
            <a:off x="5767114" y="669263"/>
            <a:ext cx="4341347" cy="696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b="1"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Advertisement for Technology Manager</a:t>
            </a:r>
          </a:p>
        </p:txBody>
      </p:sp>
      <p:sp>
        <p:nvSpPr>
          <p:cNvPr id="17" name="Rectangle 16">
            <a:extLst>
              <a:ext uri="{FF2B5EF4-FFF2-40B4-BE49-F238E27FC236}">
                <a16:creationId xmlns:a16="http://schemas.microsoft.com/office/drawing/2014/main" id="{AABA8BE9-38F4-4BED-9C4D-FF613FA92C3B}"/>
              </a:ext>
            </a:extLst>
          </p:cNvPr>
          <p:cNvSpPr/>
          <p:nvPr/>
        </p:nvSpPr>
        <p:spPr>
          <a:xfrm>
            <a:off x="4219210" y="5803933"/>
            <a:ext cx="7655020" cy="1107996"/>
          </a:xfrm>
          <a:prstGeom prst="rect">
            <a:avLst/>
          </a:prstGeom>
        </p:spPr>
        <p:txBody>
          <a:bodyPr wrap="square">
            <a:spAutoFit/>
          </a:bodyPr>
          <a:lstStyle/>
          <a:p>
            <a:pPr>
              <a:spcAft>
                <a:spcPts val="600"/>
              </a:spcAft>
            </a:pPr>
            <a:r>
              <a:rPr lang="en-IN" sz="1400" b="1" dirty="0">
                <a:solidFill>
                  <a:srgbClr val="C55A11"/>
                </a:solidFill>
              </a:rPr>
              <a:t>About IISc-Centre for Society and Policy</a:t>
            </a:r>
          </a:p>
          <a:p>
            <a:r>
              <a:rPr lang="en-IN" sz="1100" b="1" dirty="0"/>
              <a:t>The Centre for Society and Policy (CSP) is a policy research centre based at the Indian Institute of Science, Bangalore, India. Established as an interdisciplinary centre for science and technology policy, the centre explores interactions between science, technology, society, and development.</a:t>
            </a:r>
          </a:p>
          <a:p>
            <a:r>
              <a:rPr lang="en-IN" sz="1200" b="1" dirty="0">
                <a:solidFill>
                  <a:srgbClr val="4B6F17"/>
                </a:solidFill>
              </a:rPr>
              <a:t>www.csp.iisc.ac.in</a:t>
            </a:r>
          </a:p>
        </p:txBody>
      </p:sp>
      <p:sp>
        <p:nvSpPr>
          <p:cNvPr id="6" name="Rectangle 5">
            <a:extLst>
              <a:ext uri="{FF2B5EF4-FFF2-40B4-BE49-F238E27FC236}">
                <a16:creationId xmlns:a16="http://schemas.microsoft.com/office/drawing/2014/main" id="{18627F5D-815C-4187-BF39-50B5CB9DAE97}"/>
              </a:ext>
            </a:extLst>
          </p:cNvPr>
          <p:cNvSpPr/>
          <p:nvPr/>
        </p:nvSpPr>
        <p:spPr>
          <a:xfrm>
            <a:off x="5067616" y="4911120"/>
            <a:ext cx="6096000" cy="597536"/>
          </a:xfrm>
          <a:prstGeom prst="rect">
            <a:avLst/>
          </a:prstGeom>
        </p:spPr>
        <p:txBody>
          <a:bodyPr>
            <a:spAutoFit/>
          </a:bodyPr>
          <a:lstStyle/>
          <a:p>
            <a:pPr algn="ctr"/>
            <a:r>
              <a:rPr lang="en-IN" sz="1400" b="1" dirty="0"/>
              <a:t>Interested candidates can send their biodata to  </a:t>
            </a:r>
            <a:r>
              <a:rPr lang="en-IN" sz="1400" b="1" dirty="0">
                <a:solidFill>
                  <a:srgbClr val="C55A11"/>
                </a:solidFill>
                <a:hlinkClick r:id="rId4">
                  <a:extLst>
                    <a:ext uri="{A12FA001-AC4F-418D-AE19-62706E023703}">
                      <ahyp:hlinkClr xmlns:ahyp="http://schemas.microsoft.com/office/drawing/2018/hyperlinkcolor" val="tx"/>
                    </a:ext>
                  </a:extLst>
                </a:hlinkClick>
              </a:rPr>
              <a:t>office.csp@iisc.ac.in</a:t>
            </a:r>
            <a:endParaRPr lang="en-IN" sz="1400" b="1" dirty="0">
              <a:solidFill>
                <a:srgbClr val="C55A11"/>
              </a:solidFill>
            </a:endParaRPr>
          </a:p>
          <a:p>
            <a:pPr algn="ctr">
              <a:lnSpc>
                <a:spcPct val="150000"/>
              </a:lnSpc>
            </a:pPr>
            <a:r>
              <a:rPr lang="en-IN" sz="1400" b="1" dirty="0">
                <a:solidFill>
                  <a:schemeClr val="accent6">
                    <a:lumMod val="75000"/>
                  </a:schemeClr>
                </a:solidFill>
              </a:rPr>
              <a:t>Last date for submission</a:t>
            </a:r>
            <a:r>
              <a:rPr lang="en-IN" sz="1400" b="1">
                <a:solidFill>
                  <a:schemeClr val="accent6">
                    <a:lumMod val="75000"/>
                  </a:schemeClr>
                </a:solidFill>
              </a:rPr>
              <a:t>: 10-December-2024   </a:t>
            </a:r>
            <a:endParaRPr lang="en-IN" sz="1400" b="1" dirty="0">
              <a:solidFill>
                <a:schemeClr val="accent6">
                  <a:lumMod val="75000"/>
                </a:schemeClr>
              </a:solidFill>
            </a:endParaRPr>
          </a:p>
        </p:txBody>
      </p:sp>
      <p:sp>
        <p:nvSpPr>
          <p:cNvPr id="20" name="Rectangle: Rounded Corners 19">
            <a:extLst>
              <a:ext uri="{FF2B5EF4-FFF2-40B4-BE49-F238E27FC236}">
                <a16:creationId xmlns:a16="http://schemas.microsoft.com/office/drawing/2014/main" id="{980E8824-71A0-442D-87BD-60F12839F313}"/>
              </a:ext>
            </a:extLst>
          </p:cNvPr>
          <p:cNvSpPr/>
          <p:nvPr/>
        </p:nvSpPr>
        <p:spPr>
          <a:xfrm>
            <a:off x="5051189" y="4779221"/>
            <a:ext cx="6214888" cy="881350"/>
          </a:xfrm>
          <a:prstGeom prst="roundRect">
            <a:avLst/>
          </a:prstGeom>
          <a:noFill/>
          <a:ln w="38100">
            <a:solidFill>
              <a:srgbClr val="4B6F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Rounded Corners 7">
            <a:extLst>
              <a:ext uri="{FF2B5EF4-FFF2-40B4-BE49-F238E27FC236}">
                <a16:creationId xmlns:a16="http://schemas.microsoft.com/office/drawing/2014/main" id="{E67EFC97-F2A2-4339-90FA-CF1CF36D8D02}"/>
              </a:ext>
            </a:extLst>
          </p:cNvPr>
          <p:cNvSpPr/>
          <p:nvPr/>
        </p:nvSpPr>
        <p:spPr>
          <a:xfrm>
            <a:off x="4654296" y="1272779"/>
            <a:ext cx="6967728" cy="3290512"/>
          </a:xfrm>
          <a:prstGeom prst="roundRect">
            <a:avLst/>
          </a:prstGeom>
          <a:noFill/>
          <a:ln w="28575">
            <a:solidFill>
              <a:srgbClr val="4B6F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ectangle 8">
            <a:extLst>
              <a:ext uri="{FF2B5EF4-FFF2-40B4-BE49-F238E27FC236}">
                <a16:creationId xmlns:a16="http://schemas.microsoft.com/office/drawing/2014/main" id="{C8C0F3C7-369C-4AF6-B7CA-4FA93DECD35E}"/>
              </a:ext>
            </a:extLst>
          </p:cNvPr>
          <p:cNvSpPr/>
          <p:nvPr/>
        </p:nvSpPr>
        <p:spPr>
          <a:xfrm>
            <a:off x="5067616" y="1424602"/>
            <a:ext cx="4635115" cy="461665"/>
          </a:xfrm>
          <a:prstGeom prst="rect">
            <a:avLst/>
          </a:prstGeom>
        </p:spPr>
        <p:txBody>
          <a:bodyPr wrap="square">
            <a:spAutoFit/>
          </a:bodyPr>
          <a:lstStyle/>
          <a:p>
            <a:r>
              <a:rPr lang="en-IN" sz="1200" b="1" dirty="0">
                <a:solidFill>
                  <a:srgbClr val="212121"/>
                </a:solidFill>
              </a:rPr>
              <a:t>Position available</a:t>
            </a:r>
            <a:r>
              <a:rPr lang="en-IN" sz="1200" dirty="0">
                <a:solidFill>
                  <a:srgbClr val="212121"/>
                </a:solidFill>
              </a:rPr>
              <a:t>: </a:t>
            </a:r>
            <a:r>
              <a:rPr lang="en-IN" sz="1200" dirty="0"/>
              <a:t>Technology Manager</a:t>
            </a:r>
          </a:p>
          <a:p>
            <a:endParaRPr lang="en-IN" sz="1200" dirty="0">
              <a:solidFill>
                <a:srgbClr val="212121"/>
              </a:solidFill>
            </a:endParaRPr>
          </a:p>
        </p:txBody>
      </p:sp>
      <p:sp>
        <p:nvSpPr>
          <p:cNvPr id="10" name="Rectangle 9">
            <a:extLst>
              <a:ext uri="{FF2B5EF4-FFF2-40B4-BE49-F238E27FC236}">
                <a16:creationId xmlns:a16="http://schemas.microsoft.com/office/drawing/2014/main" id="{C71B39E1-FDF2-4321-A6CA-29B13741E7F0}"/>
              </a:ext>
            </a:extLst>
          </p:cNvPr>
          <p:cNvSpPr/>
          <p:nvPr/>
        </p:nvSpPr>
        <p:spPr>
          <a:xfrm>
            <a:off x="5063618" y="1724067"/>
            <a:ext cx="5044843" cy="276999"/>
          </a:xfrm>
          <a:prstGeom prst="rect">
            <a:avLst/>
          </a:prstGeom>
        </p:spPr>
        <p:txBody>
          <a:bodyPr wrap="none">
            <a:spAutoFit/>
          </a:bodyPr>
          <a:lstStyle/>
          <a:p>
            <a:r>
              <a:rPr lang="en-IN" sz="1200" b="1" dirty="0">
                <a:solidFill>
                  <a:srgbClr val="212121"/>
                </a:solidFill>
              </a:rPr>
              <a:t>Location</a:t>
            </a:r>
            <a:r>
              <a:rPr lang="en-IN" sz="1200" dirty="0">
                <a:solidFill>
                  <a:srgbClr val="212121"/>
                </a:solidFill>
              </a:rPr>
              <a:t>: Centre for Society and Policy, Indian Institute of Science - Bangalore </a:t>
            </a:r>
          </a:p>
        </p:txBody>
      </p:sp>
      <p:sp>
        <p:nvSpPr>
          <p:cNvPr id="21" name="Rectangle 20">
            <a:extLst>
              <a:ext uri="{FF2B5EF4-FFF2-40B4-BE49-F238E27FC236}">
                <a16:creationId xmlns:a16="http://schemas.microsoft.com/office/drawing/2014/main" id="{7D65B30A-B536-42D9-81EA-CB4950F7F80E}"/>
              </a:ext>
            </a:extLst>
          </p:cNvPr>
          <p:cNvSpPr/>
          <p:nvPr/>
        </p:nvSpPr>
        <p:spPr>
          <a:xfrm>
            <a:off x="6276552" y="1999078"/>
            <a:ext cx="3298788" cy="292259"/>
          </a:xfrm>
          <a:prstGeom prst="rect">
            <a:avLst/>
          </a:prstGeom>
        </p:spPr>
        <p:txBody>
          <a:bodyPr wrap="none">
            <a:spAutoFit/>
          </a:bodyPr>
          <a:lstStyle/>
          <a:p>
            <a:pPr>
              <a:lnSpc>
                <a:spcPct val="115000"/>
              </a:lnSpc>
            </a:pPr>
            <a:r>
              <a:rPr lang="en-IN" sz="1200" b="1" dirty="0">
                <a:solidFill>
                  <a:srgbClr val="212121"/>
                </a:solidFill>
              </a:rPr>
              <a:t>Nature of Employment: </a:t>
            </a:r>
            <a:r>
              <a:rPr lang="en-IN" sz="1200" dirty="0"/>
              <a:t>Full time, Offline position</a:t>
            </a:r>
            <a:endParaRPr lang="en-IN" sz="1200" dirty="0">
              <a:solidFill>
                <a:srgbClr val="212121"/>
              </a:solidFill>
            </a:endParaRPr>
          </a:p>
        </p:txBody>
      </p:sp>
      <p:sp>
        <p:nvSpPr>
          <p:cNvPr id="23" name="Rectangle 22">
            <a:extLst>
              <a:ext uri="{FF2B5EF4-FFF2-40B4-BE49-F238E27FC236}">
                <a16:creationId xmlns:a16="http://schemas.microsoft.com/office/drawing/2014/main" id="{837C6880-3882-4361-953C-CCEF00D9974B}"/>
              </a:ext>
            </a:extLst>
          </p:cNvPr>
          <p:cNvSpPr/>
          <p:nvPr/>
        </p:nvSpPr>
        <p:spPr>
          <a:xfrm>
            <a:off x="5024655" y="2004313"/>
            <a:ext cx="1383998" cy="292259"/>
          </a:xfrm>
          <a:prstGeom prst="rect">
            <a:avLst/>
          </a:prstGeom>
        </p:spPr>
        <p:txBody>
          <a:bodyPr wrap="square">
            <a:spAutoFit/>
          </a:bodyPr>
          <a:lstStyle/>
          <a:p>
            <a:pPr>
              <a:lnSpc>
                <a:spcPct val="115000"/>
              </a:lnSpc>
            </a:pPr>
            <a:r>
              <a:rPr lang="en-IN" sz="1200" b="1" dirty="0">
                <a:solidFill>
                  <a:srgbClr val="212121"/>
                </a:solidFill>
              </a:rPr>
              <a:t> No. of Posts</a:t>
            </a:r>
            <a:r>
              <a:rPr lang="en-IN" sz="1200" dirty="0">
                <a:solidFill>
                  <a:srgbClr val="212121"/>
                </a:solidFill>
              </a:rPr>
              <a:t>: 1</a:t>
            </a:r>
          </a:p>
        </p:txBody>
      </p:sp>
      <p:sp>
        <p:nvSpPr>
          <p:cNvPr id="25" name="Rectangle 24">
            <a:extLst>
              <a:ext uri="{FF2B5EF4-FFF2-40B4-BE49-F238E27FC236}">
                <a16:creationId xmlns:a16="http://schemas.microsoft.com/office/drawing/2014/main" id="{8E726E88-E0B1-4FB7-B264-AE8217E84360}"/>
              </a:ext>
            </a:extLst>
          </p:cNvPr>
          <p:cNvSpPr/>
          <p:nvPr/>
        </p:nvSpPr>
        <p:spPr>
          <a:xfrm>
            <a:off x="5024655" y="3471131"/>
            <a:ext cx="6590580" cy="1015663"/>
          </a:xfrm>
          <a:prstGeom prst="rect">
            <a:avLst/>
          </a:prstGeom>
        </p:spPr>
        <p:txBody>
          <a:bodyPr wrap="square">
            <a:spAutoFit/>
          </a:bodyPr>
          <a:lstStyle/>
          <a:p>
            <a:r>
              <a:rPr lang="en-IN" sz="1200" b="1" dirty="0"/>
              <a:t>Role Summary: </a:t>
            </a:r>
            <a:r>
              <a:rPr lang="en-IN" sz="1200" dirty="0">
                <a:effectLst/>
                <a:ea typeface="Calibri" panose="020F0502020204030204" pitchFamily="34" charset="0"/>
                <a:cs typeface="Calibri" panose="020F0502020204030204" pitchFamily="34" charset="0"/>
              </a:rPr>
              <a:t>Coordinate with rural technology innovators through the </a:t>
            </a:r>
            <a:r>
              <a:rPr lang="en-IN" sz="1200" dirty="0" err="1">
                <a:effectLst/>
                <a:ea typeface="Calibri" panose="020F0502020204030204" pitchFamily="34" charset="0"/>
                <a:cs typeface="Calibri" panose="020F0502020204030204" pitchFamily="34" charset="0"/>
              </a:rPr>
              <a:t>RuTAG</a:t>
            </a:r>
            <a:r>
              <a:rPr lang="en-IN" sz="1200" dirty="0">
                <a:effectLst/>
                <a:ea typeface="Calibri" panose="020F0502020204030204" pitchFamily="34" charset="0"/>
                <a:cs typeface="Calibri" panose="020F0502020204030204" pitchFamily="34" charset="0"/>
              </a:rPr>
              <a:t> and Manthan - AMRIT platform, support RSVC implementation partners for technology deployment, monitor and ensure seamless deployment of </a:t>
            </a:r>
            <a:r>
              <a:rPr lang="en-IN" sz="1200" dirty="0" err="1">
                <a:effectLst/>
                <a:ea typeface="Calibri" panose="020F0502020204030204" pitchFamily="34" charset="0"/>
                <a:cs typeface="Calibri" panose="020F0502020204030204" pitchFamily="34" charset="0"/>
              </a:rPr>
              <a:t>RuTAG</a:t>
            </a:r>
            <a:r>
              <a:rPr lang="en-IN" sz="1200" dirty="0">
                <a:effectLst/>
                <a:ea typeface="Calibri" panose="020F0502020204030204" pitchFamily="34" charset="0"/>
                <a:cs typeface="Calibri" panose="020F0502020204030204" pitchFamily="34" charset="0"/>
              </a:rPr>
              <a:t> technologies, development and application of monitoring and evaluation frameworks. </a:t>
            </a:r>
          </a:p>
          <a:p>
            <a:r>
              <a:rPr lang="en-IN" sz="1200" dirty="0"/>
              <a:t>Good writing and communication skills are a must.</a:t>
            </a:r>
          </a:p>
        </p:txBody>
      </p:sp>
      <p:sp>
        <p:nvSpPr>
          <p:cNvPr id="15" name="Rectangle 14">
            <a:extLst>
              <a:ext uri="{FF2B5EF4-FFF2-40B4-BE49-F238E27FC236}">
                <a16:creationId xmlns:a16="http://schemas.microsoft.com/office/drawing/2014/main" id="{99A939BC-589E-4216-BA60-7A95F8FE3C10}"/>
              </a:ext>
            </a:extLst>
          </p:cNvPr>
          <p:cNvSpPr/>
          <p:nvPr/>
        </p:nvSpPr>
        <p:spPr>
          <a:xfrm>
            <a:off x="5006948" y="2949397"/>
            <a:ext cx="6217336" cy="504625"/>
          </a:xfrm>
          <a:prstGeom prst="rect">
            <a:avLst/>
          </a:prstGeom>
        </p:spPr>
        <p:txBody>
          <a:bodyPr wrap="square">
            <a:spAutoFit/>
          </a:bodyPr>
          <a:lstStyle/>
          <a:p>
            <a:pPr>
              <a:lnSpc>
                <a:spcPct val="115000"/>
              </a:lnSpc>
            </a:pPr>
            <a:r>
              <a:rPr lang="en-IN" sz="1200" b="1" dirty="0">
                <a:solidFill>
                  <a:srgbClr val="212121"/>
                </a:solidFill>
              </a:rPr>
              <a:t> Qualification</a:t>
            </a:r>
            <a:r>
              <a:rPr lang="en-IN" sz="1200" dirty="0">
                <a:solidFill>
                  <a:srgbClr val="212121"/>
                </a:solidFill>
              </a:rPr>
              <a:t>: </a:t>
            </a:r>
            <a:r>
              <a:rPr lang="en-IN" sz="1200" dirty="0">
                <a:effectLst/>
                <a:ea typeface="Calibri" panose="020F0502020204030204" pitchFamily="34" charset="0"/>
                <a:cs typeface="Calibri" panose="020F0502020204030204" pitchFamily="34" charset="0"/>
              </a:rPr>
              <a:t>M. </a:t>
            </a:r>
            <a:r>
              <a:rPr lang="en-IN" sz="1200">
                <a:effectLst/>
                <a:ea typeface="Calibri" panose="020F0502020204030204" pitchFamily="34" charset="0"/>
                <a:cs typeface="Calibri" panose="020F0502020204030204" pitchFamily="34" charset="0"/>
              </a:rPr>
              <a:t>Tech. </a:t>
            </a:r>
            <a:r>
              <a:rPr lang="en-IN" sz="1200" dirty="0">
                <a:effectLst/>
                <a:ea typeface="Calibri" panose="020F0502020204030204" pitchFamily="34" charset="0"/>
                <a:cs typeface="Calibri" panose="020F0502020204030204" pitchFamily="34" charset="0"/>
              </a:rPr>
              <a:t>in any Engineering field, with minimum 2 years’ experience in rural  </a:t>
            </a:r>
          </a:p>
          <a:p>
            <a:pPr>
              <a:lnSpc>
                <a:spcPct val="115000"/>
              </a:lnSpc>
            </a:pPr>
            <a:r>
              <a:rPr lang="en-IN" sz="1200" dirty="0">
                <a:ea typeface="Calibri" panose="020F0502020204030204" pitchFamily="34" charset="0"/>
                <a:cs typeface="Calibri" panose="020F0502020204030204" pitchFamily="34" charset="0"/>
              </a:rPr>
              <a:t> </a:t>
            </a:r>
            <a:r>
              <a:rPr lang="en-IN" sz="1200" dirty="0">
                <a:effectLst/>
                <a:ea typeface="Calibri" panose="020F0502020204030204" pitchFamily="34" charset="0"/>
                <a:cs typeface="Calibri" panose="020F0502020204030204" pitchFamily="34" charset="0"/>
              </a:rPr>
              <a:t>technology application.</a:t>
            </a:r>
            <a:r>
              <a:rPr lang="en-IN" sz="1200" dirty="0">
                <a:solidFill>
                  <a:srgbClr val="212121"/>
                </a:solidFill>
              </a:rPr>
              <a:t>                          </a:t>
            </a:r>
            <a:endParaRPr lang="en-IN" sz="1200" b="1" dirty="0">
              <a:solidFill>
                <a:srgbClr val="212121"/>
              </a:solidFill>
            </a:endParaRPr>
          </a:p>
        </p:txBody>
      </p:sp>
      <p:sp>
        <p:nvSpPr>
          <p:cNvPr id="18" name="Rectangle 17">
            <a:extLst>
              <a:ext uri="{FF2B5EF4-FFF2-40B4-BE49-F238E27FC236}">
                <a16:creationId xmlns:a16="http://schemas.microsoft.com/office/drawing/2014/main" id="{3E05190B-EAB8-4CC1-BE5B-C2B9048BD0C0}"/>
              </a:ext>
            </a:extLst>
          </p:cNvPr>
          <p:cNvSpPr/>
          <p:nvPr/>
        </p:nvSpPr>
        <p:spPr>
          <a:xfrm>
            <a:off x="5051996" y="2220253"/>
            <a:ext cx="6570028" cy="714683"/>
          </a:xfrm>
          <a:prstGeom prst="rect">
            <a:avLst/>
          </a:prstGeom>
        </p:spPr>
        <p:txBody>
          <a:bodyPr wrap="square">
            <a:spAutoFit/>
          </a:bodyPr>
          <a:lstStyle/>
          <a:p>
            <a:pPr>
              <a:lnSpc>
                <a:spcPct val="180000"/>
              </a:lnSpc>
            </a:pPr>
            <a:r>
              <a:rPr lang="en-IN" sz="1200" b="1" dirty="0">
                <a:solidFill>
                  <a:srgbClr val="212121"/>
                </a:solidFill>
              </a:rPr>
              <a:t>Duration</a:t>
            </a:r>
            <a:r>
              <a:rPr lang="en-IN" sz="1200" dirty="0">
                <a:solidFill>
                  <a:srgbClr val="212121"/>
                </a:solidFill>
              </a:rPr>
              <a:t>: 2 Years (Extendable)</a:t>
            </a:r>
          </a:p>
          <a:p>
            <a:pPr>
              <a:lnSpc>
                <a:spcPct val="180000"/>
              </a:lnSpc>
            </a:pPr>
            <a:r>
              <a:rPr lang="en-IN" sz="1200" b="1" dirty="0">
                <a:solidFill>
                  <a:srgbClr val="212121"/>
                </a:solidFill>
              </a:rPr>
              <a:t>Salary: </a:t>
            </a:r>
            <a:r>
              <a:rPr lang="en-IN" sz="1200" dirty="0">
                <a:solidFill>
                  <a:srgbClr val="212121"/>
                </a:solidFill>
              </a:rPr>
              <a:t>12 Lakhs PA consolidated, with periodic increments.</a:t>
            </a:r>
          </a:p>
        </p:txBody>
      </p:sp>
    </p:spTree>
    <p:extLst>
      <p:ext uri="{BB962C8B-B14F-4D97-AF65-F5344CB8AC3E}">
        <p14:creationId xmlns:p14="http://schemas.microsoft.com/office/powerpoint/2010/main" val="4043737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232</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Georgia</vt:lpstr>
      <vt:lpstr>Tahoma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Office CSP</dc:creator>
  <cp:lastModifiedBy>Thasmiya R</cp:lastModifiedBy>
  <cp:revision>3</cp:revision>
  <dcterms:created xsi:type="dcterms:W3CDTF">2024-11-04T10:53:00Z</dcterms:created>
  <dcterms:modified xsi:type="dcterms:W3CDTF">2024-11-22T12:01:50Z</dcterms:modified>
</cp:coreProperties>
</file>